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0" r:id="rId31"/>
    <p:sldId id="291" r:id="rId32"/>
    <p:sldId id="287" r:id="rId33"/>
    <p:sldId id="288" r:id="rId34"/>
    <p:sldId id="289" r:id="rId3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DE88E-B3D0-44D3-A768-36F30E93248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BC00-ECD0-4EBA-B20F-DD8FBBB0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5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5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44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2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08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6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3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11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4BC00-ECD0-4EBA-B20F-DD8FBBB09E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1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1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1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6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6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1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9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274F6-9BD9-4AA8-971F-8F4096DABFA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6CE9F-F983-4997-8399-6ACFEEA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013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jp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jpg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jpeg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jpg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jpeg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g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g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845" y="327072"/>
            <a:ext cx="11739154" cy="1065818"/>
          </a:xfrm>
        </p:spPr>
        <p:txBody>
          <a:bodyPr/>
          <a:lstStyle/>
          <a:p>
            <a:r>
              <a:rPr lang="en-US" b="1" dirty="0" smtClean="0"/>
              <a:t>    </a:t>
            </a:r>
            <a:r>
              <a:rPr lang="ru-RU" b="1" dirty="0" smtClean="0"/>
              <a:t>Плитка ручной Формовки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472" y="131827"/>
            <a:ext cx="442064" cy="390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" y="4454895"/>
            <a:ext cx="3477678" cy="2303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" y="1814970"/>
            <a:ext cx="3477678" cy="2608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70" y="1814970"/>
            <a:ext cx="3457929" cy="23070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70" y="4423229"/>
            <a:ext cx="3331434" cy="2223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91" y="2220685"/>
            <a:ext cx="473646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3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998267"/>
              </p:ext>
            </p:extLst>
          </p:nvPr>
        </p:nvGraphicFramePr>
        <p:xfrm>
          <a:off x="5974269" y="1889759"/>
          <a:ext cx="4991789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198 х 48 х 10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0,53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(44шт)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95,2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198/99 х 48 х 10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1,04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8шт)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95,2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4084" y="43060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" y="103470"/>
            <a:ext cx="5931916" cy="41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830518"/>
              </p:ext>
            </p:extLst>
          </p:nvPr>
        </p:nvGraphicFramePr>
        <p:xfrm>
          <a:off x="5974269" y="1889759"/>
          <a:ext cx="4991789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0,71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(48шт)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107,1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/100х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1,68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(24шт)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107,1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6803" y="43060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" y="144932"/>
            <a:ext cx="5977931" cy="38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PLAIN)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75459"/>
              </p:ext>
            </p:extLst>
          </p:nvPr>
        </p:nvGraphicFramePr>
        <p:xfrm>
          <a:off x="597426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0,71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(48шт)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96,2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/100х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1,68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(24шт)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96,2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221475"/>
            <a:ext cx="5566461" cy="35854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249" y="4165461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(АНТИЧНОЕ СЕРЕБРО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647510"/>
              </p:ext>
            </p:extLst>
          </p:nvPr>
        </p:nvGraphicFramePr>
        <p:xfrm>
          <a:off x="597426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0,71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(48шт)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131,2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/100х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1,68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(24шт)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131,2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300120"/>
            <a:ext cx="5521739" cy="381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249" y="438320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LOFT)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06575"/>
              </p:ext>
            </p:extLst>
          </p:nvPr>
        </p:nvGraphicFramePr>
        <p:xfrm>
          <a:off x="597426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121,4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/100х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(2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121,4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1851" y="430607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175109"/>
            <a:ext cx="5528389" cy="39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АНТИЧНАЯ ГЛИНА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08161"/>
              </p:ext>
            </p:extLst>
          </p:nvPr>
        </p:nvGraphicFramePr>
        <p:xfrm>
          <a:off x="597426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200 /100х 60 х 12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(2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113301"/>
            <a:ext cx="5760641" cy="38425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851" y="430607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5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48926"/>
              </p:ext>
            </p:extLst>
          </p:nvPr>
        </p:nvGraphicFramePr>
        <p:xfrm>
          <a:off x="597426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300 х 150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(12шт)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 300/150 х 150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0,64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(4шт)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</a:t>
            </a:r>
            <a:r>
              <a:rPr lang="ru-RU" dirty="0" smtClean="0"/>
              <a:t>воспроизвести </a:t>
            </a:r>
            <a:r>
              <a:rPr lang="ru-RU" dirty="0"/>
              <a:t>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1851" y="43060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" y="256353"/>
            <a:ext cx="5945688" cy="37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6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374714"/>
              </p:ext>
            </p:extLst>
          </p:nvPr>
        </p:nvGraphicFramePr>
        <p:xfrm>
          <a:off x="6310171" y="1759467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32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/120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1850" y="4269955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0" y="196059"/>
            <a:ext cx="5729225" cy="37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6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АНТИЧНАЯ ГЛИНА)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76218"/>
              </p:ext>
            </p:extLst>
          </p:nvPr>
        </p:nvGraphicFramePr>
        <p:xfrm>
          <a:off x="5974269" y="1884784"/>
          <a:ext cx="4996215" cy="2236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2539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683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0,59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42850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/120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303612"/>
            <a:ext cx="5599509" cy="35368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851" y="412141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6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БИРЮЗОВЫЙ)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325226"/>
              </p:ext>
            </p:extLst>
          </p:nvPr>
        </p:nvGraphicFramePr>
        <p:xfrm>
          <a:off x="6422139" y="1889759"/>
          <a:ext cx="4996215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32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219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/120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219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303612"/>
            <a:ext cx="5599509" cy="35368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5" y="303612"/>
            <a:ext cx="5720080" cy="3583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851" y="422482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1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(РИГЕЛЬНЫЙ КИРПИЧ</a:t>
            </a:r>
            <a:r>
              <a:rPr lang="ru-RU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" y="130145"/>
            <a:ext cx="5939482" cy="390482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416503"/>
              </p:ext>
            </p:extLst>
          </p:nvPr>
        </p:nvGraphicFramePr>
        <p:xfrm>
          <a:off x="5974269" y="1783070"/>
          <a:ext cx="6146611" cy="2749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154822">
                  <a:extLst>
                    <a:ext uri="{9D8B030D-6E8A-4147-A177-3AD203B41FA5}">
                      <a16:colId xmlns:a16="http://schemas.microsoft.com/office/drawing/2014/main" val="65578148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baseline="30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300 х 40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0,7м2 (45шт)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131,2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300/150 х 40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1,5мп (30шт)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131,2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 х 40/100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92,1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919028" cy="177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1852" y="420983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6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(TOWER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94033"/>
              </p:ext>
            </p:extLst>
          </p:nvPr>
        </p:nvGraphicFramePr>
        <p:xfrm>
          <a:off x="6431469" y="1927455"/>
          <a:ext cx="4996215" cy="2033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3238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077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32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151,3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493612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250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/120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x 65 x 18-20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151,3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9" y="303612"/>
            <a:ext cx="5178902" cy="3657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339" y="421969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(РИГЕЛЬНЫЙ КИРПИЧ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16865"/>
              </p:ext>
            </p:extLst>
          </p:nvPr>
        </p:nvGraphicFramePr>
        <p:xfrm>
          <a:off x="6551679" y="1683332"/>
          <a:ext cx="4991789" cy="2749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440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x 20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175,1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15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175,1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440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/ 100 x 20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122,4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" y="313215"/>
            <a:ext cx="5839028" cy="35571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852" y="420983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PLAIN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528663"/>
              </p:ext>
            </p:extLst>
          </p:nvPr>
        </p:nvGraphicFramePr>
        <p:xfrm>
          <a:off x="6431469" y="1751101"/>
          <a:ext cx="4991789" cy="2749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440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x 20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156,4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15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156,4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440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/ 100 x 20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109,5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9" y="406399"/>
            <a:ext cx="5832170" cy="35995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099" y="428391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244"/>
              </p:ext>
            </p:extLst>
          </p:nvPr>
        </p:nvGraphicFramePr>
        <p:xfrm>
          <a:off x="6375485" y="1783070"/>
          <a:ext cx="4991789" cy="2749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x 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4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 x 50/100 x20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117,3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320116"/>
            <a:ext cx="5772417" cy="36189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417" y="416318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PLAIN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130526"/>
              </p:ext>
            </p:extLst>
          </p:nvPr>
        </p:nvGraphicFramePr>
        <p:xfrm>
          <a:off x="6319501" y="1740232"/>
          <a:ext cx="4991789" cy="2735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447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548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x 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120,2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5485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120,2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63595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 x 50/100 x20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105,6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6" y="345132"/>
            <a:ext cx="5726690" cy="3611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8642" y="429099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ANTIC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44696"/>
              </p:ext>
            </p:extLst>
          </p:nvPr>
        </p:nvGraphicFramePr>
        <p:xfrm>
          <a:off x="6300840" y="1783070"/>
          <a:ext cx="4991789" cy="27494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x 50 x 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4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 x 50/100 x20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117,3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337" y="416318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103041"/>
            <a:ext cx="5772417" cy="39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04328"/>
              </p:ext>
            </p:extLst>
          </p:nvPr>
        </p:nvGraphicFramePr>
        <p:xfrm>
          <a:off x="6422138" y="1736185"/>
          <a:ext cx="4991789" cy="2735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447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5485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 </a:t>
                      </a:r>
                      <a:r>
                        <a:rPr lang="ru-RU" sz="1200" b="1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490 х 40 х 20-25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285,6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5485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285,6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63595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490 х 40/100 х 20-25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199,6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" y="228852"/>
            <a:ext cx="5861020" cy="37200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852" y="394889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(РИГЕЛЬНЫЙ КИРПИЧ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883517"/>
              </p:ext>
            </p:extLst>
          </p:nvPr>
        </p:nvGraphicFramePr>
        <p:xfrm>
          <a:off x="6459461" y="1754155"/>
          <a:ext cx="4991789" cy="2778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6262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3445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 </a:t>
                      </a:r>
                      <a:r>
                        <a:rPr lang="ru-RU" sz="1200" b="1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490 х 40 х 20-25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34459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290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192,1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6468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490 х 40/100 х 20-25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endParaRPr lang="en-US" sz="1400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" y="87005"/>
            <a:ext cx="5921457" cy="38753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4641" y="4163182"/>
            <a:ext cx="2008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WDF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539649"/>
              </p:ext>
            </p:extLst>
          </p:nvPr>
        </p:nvGraphicFramePr>
        <p:xfrm>
          <a:off x="6440800" y="1807348"/>
          <a:ext cx="4991789" cy="2109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 </a:t>
                      </a:r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 х 65 х 20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215/102 х 65 х 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121,4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125439"/>
            <a:ext cx="6010419" cy="37669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293" y="401111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PLAIN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51868"/>
              </p:ext>
            </p:extLst>
          </p:nvPr>
        </p:nvGraphicFramePr>
        <p:xfrm>
          <a:off x="5974269" y="1783070"/>
          <a:ext cx="6146611" cy="2109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154822">
                  <a:extLst>
                    <a:ext uri="{9D8B030D-6E8A-4147-A177-3AD203B41FA5}">
                      <a16:colId xmlns:a16="http://schemas.microsoft.com/office/drawing/2014/main" val="65578148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10515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USD/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м2</a:t>
                      </a:r>
                      <a:endParaRPr lang="ru-RU" sz="1200" b="1" baseline="30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  <a:p>
                      <a:pPr algn="ctr"/>
                      <a:endParaRPr lang="ru-RU" sz="1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rgbClr val="E5E5E5"/>
                          </a:solidFill>
                          <a:effectLst/>
                          <a:latin typeface="Montserrat"/>
                        </a:rPr>
                        <a:t> </a:t>
                      </a:r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 х 65 х 20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54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2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7,9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99,3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215/102 х 65 х 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27,9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99,3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1852" y="499514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" y="166531"/>
            <a:ext cx="5677448" cy="36216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531" y="407445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1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(АНТИЧНАЯ ГЛИНА</a:t>
            </a:r>
            <a:r>
              <a:rPr lang="ru-RU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sz="16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4706"/>
              </p:ext>
            </p:extLst>
          </p:nvPr>
        </p:nvGraphicFramePr>
        <p:xfrm>
          <a:off x="5974269" y="1894114"/>
          <a:ext cx="4991789" cy="2697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331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983204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88799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300 х 40 х 15/20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0,65м2 (42шт)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51,6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300/150 х 40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1,5мп (30шт)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51,6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 х 40/100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106,1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3" y="128037"/>
            <a:ext cx="4993063" cy="39714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8104" y="4861560"/>
            <a:ext cx="11972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Создавая свои коллекции кирпича и плитки торговой марки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 предоставляют нам право давать повышенную гарантию производителя на нашу продукцию.</a:t>
            </a:r>
            <a:endParaRPr lang="ru-RU" b="0" i="0" dirty="0">
              <a:solidFill>
                <a:srgbClr val="E5E5E5"/>
              </a:solidFill>
              <a:effectLst/>
              <a:latin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975" y="4046261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085" y="296772"/>
            <a:ext cx="10515600" cy="36058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Варианты Оттенков </a:t>
            </a:r>
            <a:endParaRPr lang="en-US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3" y="928653"/>
            <a:ext cx="2433594" cy="1490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8983" y="2419405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Белый 000</a:t>
            </a:r>
            <a:endParaRPr lang="en-US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5" y="928653"/>
            <a:ext cx="2316286" cy="1491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485" y="2451671"/>
            <a:ext cx="23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Слоновая кость 00</a:t>
            </a:r>
            <a:endParaRPr lang="en-US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50" y="928653"/>
            <a:ext cx="2267936" cy="14860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0998" y="2451671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Маисовый 01</a:t>
            </a:r>
            <a:endParaRPr lang="en-US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00" y="928653"/>
            <a:ext cx="2383230" cy="1566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4542" y="2454126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Осиновый 02</a:t>
            </a:r>
            <a:endParaRPr lang="en-US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3" y="2961174"/>
            <a:ext cx="2435275" cy="1512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8983" y="4439991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Глина 03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74485" y="4472257"/>
            <a:ext cx="23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Глина </a:t>
            </a:r>
            <a:r>
              <a:rPr lang="ru-RU" b="1" dirty="0" err="1" smtClean="0"/>
              <a:t>Лофт</a:t>
            </a:r>
            <a:r>
              <a:rPr lang="ru-RU" b="1" dirty="0" smtClean="0"/>
              <a:t> 03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86091" y="4454229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Бордовый 04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14542" y="4474712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Коричневый 05</a:t>
            </a:r>
            <a:endParaRPr lang="en-US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58" y="2961174"/>
            <a:ext cx="2356513" cy="15288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41" y="3010728"/>
            <a:ext cx="2264583" cy="14793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96" y="3029207"/>
            <a:ext cx="2400397" cy="14767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2713" y="6397850"/>
            <a:ext cx="245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Горький Шоколад 06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74485" y="6397850"/>
            <a:ext cx="23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Пепел 07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30998" y="6397850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Седой Граф 08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098901" y="6400305"/>
            <a:ext cx="23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/>
              <a:t>Черный Магнезит 09</a:t>
            </a:r>
            <a:endParaRPr lang="en-US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20" y="4809049"/>
            <a:ext cx="2427887" cy="14790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78" y="4816140"/>
            <a:ext cx="2300593" cy="15056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49" y="4841589"/>
            <a:ext cx="2264584" cy="15392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00" y="4816140"/>
            <a:ext cx="2392785" cy="14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265" y="224167"/>
            <a:ext cx="10515600" cy="36058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Варианты Оттенков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98983" y="2419405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Кирпичный 10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4485" y="2451671"/>
            <a:ext cx="23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Умбра 11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30998" y="2451671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Графит 13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314542" y="2454126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Коралловый 16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98983" y="4439991"/>
            <a:ext cx="171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Бирюзовый 18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74485" y="4472257"/>
            <a:ext cx="231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Янтарь 21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96313" y="4439991"/>
            <a:ext cx="171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Лава 23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314542" y="4474712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Кобальт 25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99360" y="6454643"/>
            <a:ext cx="245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Античное Серебро 12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3" y="895628"/>
            <a:ext cx="2470735" cy="152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85" y="895410"/>
            <a:ext cx="2437886" cy="14898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5" y="921847"/>
            <a:ext cx="2310468" cy="14332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18" y="926843"/>
            <a:ext cx="2281003" cy="14300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3" y="2945729"/>
            <a:ext cx="2413168" cy="154430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24" y="2945729"/>
            <a:ext cx="2356512" cy="15474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42" y="2945729"/>
            <a:ext cx="2394554" cy="152652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19" y="2945729"/>
            <a:ext cx="2400465" cy="152359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55" y="4974474"/>
            <a:ext cx="2401099" cy="14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5" y="178162"/>
            <a:ext cx="8519886" cy="63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" y="150587"/>
            <a:ext cx="5398479" cy="4689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29" y="782683"/>
            <a:ext cx="6146139" cy="59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9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2" y="420915"/>
            <a:ext cx="4062050" cy="4818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18" y="1820113"/>
            <a:ext cx="3363183" cy="5037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52" y="290287"/>
            <a:ext cx="3511103" cy="508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9901" y="5370287"/>
            <a:ext cx="1437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Superdom.by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9901" y="5739619"/>
            <a:ext cx="21852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+375(29)672-55-27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9900" y="6139729"/>
            <a:ext cx="21852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+375(29)184-83-80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23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430079" cy="156251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1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b="1" dirty="0" smtClean="0"/>
              <a:t>РИГЕЛЬНЫЙ 3Д)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sz="16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60359"/>
              </p:ext>
            </p:extLst>
          </p:nvPr>
        </p:nvGraphicFramePr>
        <p:xfrm>
          <a:off x="5974269" y="1783070"/>
          <a:ext cx="4991789" cy="26969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990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300 х 40 х 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300 х 40 х 25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0,54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(45шт)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73,1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300/150 х 40 х 15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1,5мп (30шт)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73,1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Горизонтальный 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300 х 40/100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М.П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121,4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36462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01805" y="4815840"/>
            <a:ext cx="119190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Создавая свои коллекции кирпича и плитки торговой марки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 предоставляют нам право давать повышенную гарантию производителя на нашу продукцию.</a:t>
            </a:r>
            <a:endParaRPr lang="ru-RU" b="0" i="0" dirty="0">
              <a:solidFill>
                <a:srgbClr val="E5E5E5"/>
              </a:solidFill>
              <a:effectLst/>
              <a:latin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9897" y="4261191"/>
            <a:ext cx="190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4" y="288362"/>
            <a:ext cx="5739291" cy="36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954651"/>
              </p:ext>
            </p:extLst>
          </p:nvPr>
        </p:nvGraphicFramePr>
        <p:xfrm>
          <a:off x="5974269" y="1783070"/>
          <a:ext cx="4991789" cy="2056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990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240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0,63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(36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121,4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28897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240/120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1,26</a:t>
                      </a:r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(18шт)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121,4</a:t>
                      </a: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metr706 BlkCn BT" panose="020B070603050303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29234" y="4582160"/>
            <a:ext cx="117290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Создавая свои коллекции кирпича и плитки торговой марки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b="0" i="0" dirty="0" err="1" smtClean="0">
                <a:solidFill>
                  <a:srgbClr val="E5E5E5"/>
                </a:solidFill>
                <a:effectLst/>
                <a:latin typeface="Montserrat"/>
              </a:rPr>
              <a:t>RealBrick</a:t>
            </a:r>
            <a:r>
              <a:rPr lang="ru-RU" b="0" i="0" dirty="0" smtClean="0">
                <a:solidFill>
                  <a:srgbClr val="E5E5E5"/>
                </a:solidFill>
                <a:effectLst/>
                <a:latin typeface="Montserrat"/>
              </a:rPr>
              <a:t>® предоставляют нам право давать повышенную гарантию производителя на нашу продукцию.</a:t>
            </a:r>
            <a:endParaRPr lang="ru-RU" b="0" i="0" dirty="0">
              <a:solidFill>
                <a:srgbClr val="E5E5E5"/>
              </a:solidFill>
              <a:effectLst/>
              <a:latin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097" y="399691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97603"/>
            <a:ext cx="5730240" cy="36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2</a:t>
            </a:r>
            <a:b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PROVENCE</a:t>
            </a:r>
            <a:r>
              <a:rPr lang="ru-RU" b="1" smtClean="0"/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141191"/>
              </p:ext>
            </p:extLst>
          </p:nvPr>
        </p:nvGraphicFramePr>
        <p:xfrm>
          <a:off x="5974269" y="1889759"/>
          <a:ext cx="4991789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240/120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26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18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" y="250505"/>
            <a:ext cx="5763136" cy="37053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851" y="430607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LOFT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935489"/>
              </p:ext>
            </p:extLst>
          </p:nvPr>
        </p:nvGraphicFramePr>
        <p:xfrm>
          <a:off x="5974269" y="1889759"/>
          <a:ext cx="4991789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33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240/120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33,6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221400"/>
            <a:ext cx="5756128" cy="37344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851" y="420953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RUSTIK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09005"/>
              </p:ext>
            </p:extLst>
          </p:nvPr>
        </p:nvGraphicFramePr>
        <p:xfrm>
          <a:off x="5974269" y="1889759"/>
          <a:ext cx="6146611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154822">
                  <a:extLst>
                    <a:ext uri="{9D8B030D-6E8A-4147-A177-3AD203B41FA5}">
                      <a16:colId xmlns:a16="http://schemas.microsoft.com/office/drawing/2014/main" val="65578148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USD/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м2</a:t>
                      </a:r>
                      <a:endParaRPr lang="ru-RU" sz="1200" b="1" baseline="30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58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33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3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5,2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240/120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3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5,2</a:t>
                      </a:r>
                      <a:endParaRPr lang="ru-RU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  <a:p>
                      <a:pPr algn="ctr"/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564817"/>
              </p:ext>
            </p:extLst>
          </p:nvPr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1" y="99180"/>
            <a:ext cx="5436732" cy="38566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89" y="43060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9774" y="3036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 BRICK.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Коллекция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(ЧЕРНЫЙ ПРИНЦ</a:t>
            </a:r>
            <a:r>
              <a:rPr lang="ru-RU" b="1" dirty="0" smtClean="0"/>
              <a:t>)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75710"/>
              </p:ext>
            </p:extLst>
          </p:nvPr>
        </p:nvGraphicFramePr>
        <p:xfrm>
          <a:off x="5974269" y="1889759"/>
          <a:ext cx="4991789" cy="206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753">
                  <a:extLst>
                    <a:ext uri="{9D8B030D-6E8A-4147-A177-3AD203B41FA5}">
                      <a16:colId xmlns:a16="http://schemas.microsoft.com/office/drawing/2014/main" val="935181020"/>
                    </a:ext>
                  </a:extLst>
                </a:gridCol>
                <a:gridCol w="1548782">
                  <a:extLst>
                    <a:ext uri="{9D8B030D-6E8A-4147-A177-3AD203B41FA5}">
                      <a16:colId xmlns:a16="http://schemas.microsoft.com/office/drawing/2014/main" val="3649537847"/>
                    </a:ext>
                  </a:extLst>
                </a:gridCol>
                <a:gridCol w="1753254">
                  <a:extLst>
                    <a:ext uri="{9D8B030D-6E8A-4147-A177-3AD203B41FA5}">
                      <a16:colId xmlns:a16="http://schemas.microsoft.com/office/drawing/2014/main" val="1307907308"/>
                    </a:ext>
                  </a:extLst>
                </a:gridCol>
              </a:tblGrid>
              <a:tr h="9472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Формат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Упаковка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м.кв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/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.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Цена с НДС</a:t>
                      </a:r>
                    </a:p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BYN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  <a:ea typeface="+mn-ea"/>
                          <a:cs typeface="+mn-cs"/>
                        </a:rPr>
                        <a:t>/м</a:t>
                      </a:r>
                      <a:r>
                        <a:rPr lang="ru-RU" sz="1200" b="1" baseline="30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</a:t>
                      </a: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58832"/>
                  </a:ext>
                </a:extLst>
              </a:tr>
              <a:tr h="6174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60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плитка: 0,63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м2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3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6шт)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metr706 BlkCn BT" panose="020B0706030503030204" pitchFamily="34" charset="0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55279"/>
                  </a:ext>
                </a:extLst>
              </a:tr>
              <a:tr h="50146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</a:t>
                      </a:r>
                    </a:p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240/120 х 60 х 15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угол: 1,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12</a:t>
                      </a:r>
                      <a:r>
                        <a:rPr lang="en-US" sz="1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мп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 (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16</a:t>
                      </a:r>
                      <a:r>
                        <a:rPr lang="ru-RU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шт</a:t>
                      </a:r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) 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elveticaNeueCyr" panose="02000503040000020004" pitchFamily="2" charset="-52"/>
                        </a:rPr>
                        <a:t>137,4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elveticaNeueCyr" panose="02000503040000020004" pitchFamily="2" charset="-52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0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851" y="5025628"/>
            <a:ext cx="1171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Создавая свои коллекции кирпича и плитки торговой марки </a:t>
            </a:r>
            <a:r>
              <a:rPr lang="ru-RU" dirty="0" err="1"/>
              <a:t>RealBrick</a:t>
            </a:r>
            <a:r>
              <a:rPr lang="ru-RU" dirty="0"/>
              <a:t>®, мы исключаем машинный труд на самых ответственных участках, «колдуя» над фактурой вручную, стараясь воспроизвести в нашем продукте все то, что так искусно создает столетиями Мастер-Природа.</a:t>
            </a:r>
          </a:p>
          <a:p>
            <a:r>
              <a:rPr lang="ru-RU" dirty="0"/>
              <a:t>Воссозданный нами старинный уникальный многокомпонентный минеральный состав кирпича и изобретенный нами и запатентованный способ формовки </a:t>
            </a:r>
            <a:r>
              <a:rPr lang="ru-RU" dirty="0" err="1"/>
              <a:t>RealBrick</a:t>
            </a:r>
            <a:r>
              <a:rPr lang="ru-RU" dirty="0"/>
              <a:t>® предоставляют нам право давать повышенную гарантию производителя на нашу продукцию.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21038" y="2622550"/>
          <a:ext cx="13541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Объект упаковщика для оболочки" showAsIcon="1" r:id="rId3" imgW="1354680" imgH="439560" progId="Package">
                  <p:embed/>
                </p:oleObj>
              </mc:Choice>
              <mc:Fallback>
                <p:oleObj name="Объект упаковщика для оболочки" showAsIcon="1" r:id="rId3" imgW="1354680" imgH="439560" progId="Package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1038" y="2622550"/>
                        <a:ext cx="1354137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" y="223519"/>
            <a:ext cx="5896881" cy="38145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851" y="430608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М-350 </a:t>
            </a:r>
            <a:r>
              <a:rPr lang="en-US" b="1" dirty="0" smtClean="0"/>
              <a:t>F-500 3,9%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25070</TotalTime>
  <Words>3379</Words>
  <Application>Microsoft Office PowerPoint</Application>
  <PresentationFormat>Широкоэкранный</PresentationFormat>
  <Paragraphs>521</Paragraphs>
  <Slides>34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Geometr706 BlkCn BT</vt:lpstr>
      <vt:lpstr>HelveticaNeueCyr</vt:lpstr>
      <vt:lpstr>Montserrat</vt:lpstr>
      <vt:lpstr>Тема Office</vt:lpstr>
      <vt:lpstr>Объект упаковщика для оболочки</vt:lpstr>
      <vt:lpstr>    Плитка ручной Формовки</vt:lpstr>
      <vt:lpstr>REAL BRICK. Коллекция 1  (РИГЕЛЬНЫЙ КИРПИЧ) </vt:lpstr>
      <vt:lpstr>REAL BRICK. Коллекция 1  (АНТИЧНАЯ ГЛИНА) </vt:lpstr>
      <vt:lpstr>REAL BRICK. Коллекция 1  (РИГЕЛЬНЫЙ 3Д) </vt:lpstr>
      <vt:lpstr>REAL BRICK. Коллекция 2 </vt:lpstr>
      <vt:lpstr>REAL BRICK. Коллекция 2  (PROVENCE)</vt:lpstr>
      <vt:lpstr>REAL BRICK. Коллекция 2  (LOFT)</vt:lpstr>
      <vt:lpstr>REAL BRICK. Коллекция 2  (RUSTIK)</vt:lpstr>
      <vt:lpstr>REAL BRICK. Коллекция 2  (ЧЕРНЫЙ ПРИНЦ)</vt:lpstr>
      <vt:lpstr>REAL BRICK. Коллекция 3  </vt:lpstr>
      <vt:lpstr>REAL BRICK. Коллекция 4  </vt:lpstr>
      <vt:lpstr>REAL BRICK. Коллекция 4  (PLAIN)</vt:lpstr>
      <vt:lpstr>REAL BRICK. Коллекция 4  (АНТИЧНОЕ СЕРЕБРО)</vt:lpstr>
      <vt:lpstr>REAL BRICK. Коллекция 4  (LOFT)</vt:lpstr>
      <vt:lpstr>REAL BRICK. Коллекция 4  (АНТИЧНАЯ ГЛИНА)</vt:lpstr>
      <vt:lpstr>REAL BRICK. Коллекция 5  </vt:lpstr>
      <vt:lpstr>REAL BRICK. Коллекция 6  </vt:lpstr>
      <vt:lpstr>REAL BRICK. Коллекция 6  (АНТИЧНАЯ ГЛИНА)</vt:lpstr>
      <vt:lpstr>REAL BRICK. Коллекция 6  (БИРЮЗОВЫЙ)</vt:lpstr>
      <vt:lpstr>REAL BRICK. Коллекция 6  (TOWER)</vt:lpstr>
      <vt:lpstr>REAL BRICK. Коллекция 7  (РИГЕЛЬНЫЙ КИРПИЧ)</vt:lpstr>
      <vt:lpstr>REAL BRICK. Коллекция 7  (PLAIN)</vt:lpstr>
      <vt:lpstr>REAL BRICK. Коллекция 8  (LONG)</vt:lpstr>
      <vt:lpstr>REAL BRICK. Коллекция 8  (PLAIN)</vt:lpstr>
      <vt:lpstr>REAL BRICK. Коллекция 8  (ANTIC)</vt:lpstr>
      <vt:lpstr>REAL BRICK. Коллекция 10  (COBALT)</vt:lpstr>
      <vt:lpstr>REAL BRICK. Коллекция 10  (РИГЕЛЬНЫЙ КИРПИЧ)</vt:lpstr>
      <vt:lpstr>REAL BRICK. Коллекция 12  (WDF)</vt:lpstr>
      <vt:lpstr>REAL BRICK. Коллекция 12  (PLAIN)</vt:lpstr>
      <vt:lpstr>Варианты Оттенков </vt:lpstr>
      <vt:lpstr>Варианты Оттенков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Плитка ручной Формовки</dc:title>
  <dc:creator>kastsiukevich-leanid@mail.ru</dc:creator>
  <cp:lastModifiedBy>kastsiukevich-leanid@mail.ru</cp:lastModifiedBy>
  <cp:revision>35</cp:revision>
  <dcterms:created xsi:type="dcterms:W3CDTF">2021-12-06T14:11:55Z</dcterms:created>
  <dcterms:modified xsi:type="dcterms:W3CDTF">2022-03-31T11:32:43Z</dcterms:modified>
</cp:coreProperties>
</file>